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49" r:id="rId2"/>
    <p:sldMasterId id="2147483651" r:id="rId3"/>
    <p:sldMasterId id="2147483652" r:id="rId4"/>
    <p:sldMasterId id="2147483653" r:id="rId5"/>
    <p:sldMasterId id="2147483654" r:id="rId6"/>
    <p:sldMasterId id="2147483655" r:id="rId7"/>
    <p:sldMasterId id="2147483656" r:id="rId8"/>
    <p:sldMasterId id="2147483657" r:id="rId9"/>
    <p:sldMasterId id="2147483658" r:id="rId10"/>
    <p:sldMasterId id="2147483659" r:id="rId11"/>
  </p:sldMasterIdLst>
  <p:notesMasterIdLst>
    <p:notesMasterId r:id="rId32"/>
  </p:notesMasterIdLst>
  <p:handoutMasterIdLst>
    <p:handoutMasterId r:id="rId33"/>
  </p:handoutMasterIdLst>
  <p:sldIdLst>
    <p:sldId id="326" r:id="rId12"/>
    <p:sldId id="434" r:id="rId13"/>
    <p:sldId id="435" r:id="rId14"/>
    <p:sldId id="433" r:id="rId15"/>
    <p:sldId id="436" r:id="rId16"/>
    <p:sldId id="437" r:id="rId17"/>
    <p:sldId id="438" r:id="rId18"/>
    <p:sldId id="439" r:id="rId19"/>
    <p:sldId id="440" r:id="rId20"/>
    <p:sldId id="568" r:id="rId21"/>
    <p:sldId id="569" r:id="rId22"/>
    <p:sldId id="293" r:id="rId23"/>
    <p:sldId id="321" r:id="rId24"/>
    <p:sldId id="298" r:id="rId25"/>
    <p:sldId id="299" r:id="rId26"/>
    <p:sldId id="300" r:id="rId27"/>
    <p:sldId id="295" r:id="rId28"/>
    <p:sldId id="312" r:id="rId29"/>
    <p:sldId id="313" r:id="rId30"/>
    <p:sldId id="311" r:id="rId31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11"/>
    <p:restoredTop sz="94671"/>
  </p:normalViewPr>
  <p:slideViewPr>
    <p:cSldViewPr>
      <p:cViewPr varScale="1">
        <p:scale>
          <a:sx n="80" d="100"/>
          <a:sy n="80" d="100"/>
        </p:scale>
        <p:origin x="132" y="9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21" Type="http://schemas.openxmlformats.org/officeDocument/2006/relationships/slide" Target="slides/slide10.xml"/><Relationship Id="rId34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10/5/2021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tiff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42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63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43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4DB85C3-D261-5144-B905-A32315C3961E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  <p:sp>
        <p:nvSpPr>
          <p:cNvPr id="18227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2348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D81120AC-83A4-FE49-AEA6-A8C1566DDB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8944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63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>
              <a:ea typeface="ＭＳ Ｐゴシック" charset="-128"/>
            </a:endParaRPr>
          </a:p>
        </p:txBody>
      </p:sp>
      <p:sp>
        <p:nvSpPr>
          <p:cNvPr id="197635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7DD55A21-73C6-F84F-A5DA-DC0200DCB9D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19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seattle.gov/api/views/tw7j-dfaw/rows.csv?accessType=DOWNLOA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7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5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Command line essentials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743200"/>
            <a:ext cx="8534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</a:t>
            </a:r>
            <a:endParaRPr lang="en-US" altLang="x-none" sz="2800" baseline="30000" dirty="0"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Anant Mittal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3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October 05, 2021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Quick review from Tue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What do the following commands do?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ls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mkdir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cp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touch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more / less</a:t>
            </a:r>
          </a:p>
        </p:txBody>
      </p:sp>
    </p:spTree>
    <p:extLst>
      <p:ext uri="{BB962C8B-B14F-4D97-AF65-F5344CB8AC3E}">
        <p14:creationId xmlns:p14="http://schemas.microsoft.com/office/powerpoint/2010/main" val="345261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Web from the command line?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Can we interact with the web from the CLI?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YES!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curl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Stands for “Copy URL”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URL = uniform resource locator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E.g. http://, https://, file://, ftp://, …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Let’s play with </a:t>
            </a:r>
            <a:r>
              <a:rPr lang="en-US" altLang="x-none" dirty="0">
                <a:latin typeface="Courier" pitchFamily="2" charset="0"/>
              </a:rPr>
              <a:t>curl</a:t>
            </a:r>
            <a:r>
              <a:rPr lang="en-US" altLang="x-none" dirty="0"/>
              <a:t>!</a:t>
            </a:r>
          </a:p>
          <a:p>
            <a:pPr marL="857250" lvl="1" indent="-457200">
              <a:buFont typeface="Arial" charset="0"/>
              <a:buChar char="•"/>
            </a:pP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856458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Text Box 1"/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  <p:sp>
        <p:nvSpPr>
          <p:cNvPr id="18125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E0FDDAA-6821-1948-B390-4CDCB9EA439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pic>
        <p:nvPicPr>
          <p:cNvPr id="1026" name="Picture 2" descr="Seattle&amp;#39;s Pronto Cycle Share rolls out – Biking Bis">
            <a:extLst>
              <a:ext uri="{FF2B5EF4-FFF2-40B4-BE49-F238E27FC236}">
                <a16:creationId xmlns:a16="http://schemas.microsoft.com/office/drawing/2014/main" id="{5FE7E0D6-4C48-47C1-812A-1D8F1975C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84476"/>
            <a:ext cx="70104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744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84322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844DBA5-BFFF-634F-8E18-5169CEE62FC3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84323" name="Rectangle 3"/>
          <p:cNvSpPr>
            <a:spLocks noChangeArrowheads="1"/>
          </p:cNvSpPr>
          <p:nvPr/>
        </p:nvSpPr>
        <p:spPr bwMode="auto">
          <a:xfrm>
            <a:off x="228600" y="304800"/>
            <a:ext cx="8763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2000" dirty="0">
                <a:solidFill>
                  <a:srgbClr val="000000"/>
                </a:solidFill>
              </a:rPr>
              <a:t>https://data.seattle.gov/Community/Pronto-Cycle-Share-Trip-Data/tw7j-dfaw</a:t>
            </a:r>
          </a:p>
        </p:txBody>
      </p:sp>
      <p:pic>
        <p:nvPicPr>
          <p:cNvPr id="18432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3" y="609600"/>
            <a:ext cx="7793037" cy="601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Title 2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Fields in Pronto Data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09600" y="914400"/>
          <a:ext cx="7620000" cy="5187952"/>
        </p:xfrm>
        <a:graphic>
          <a:graphicData uri="http://schemas.openxmlformats.org/drawingml/2006/table">
            <a:tbl>
              <a:tblPr/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939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Variable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Data 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Units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Int64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starttime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stoptime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bikeid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"SEA00298")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tripduration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float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Seconds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40074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usertype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"Annual Member")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gender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"Male")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85401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80B83C9-E349-AD4C-A0CD-49E506C100FA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14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Considerations</a:t>
            </a:r>
          </a:p>
        </p:txBody>
      </p:sp>
      <p:sp>
        <p:nvSpPr>
          <p:cNvPr id="181250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Do similar fields have the same data type and/or code (e.g., </a:t>
            </a:r>
            <a:r>
              <a:rPr lang="en-US" altLang="x-none">
                <a:latin typeface="Courier New" charset="0"/>
              </a:rPr>
              <a:t>from_station_id</a:t>
            </a:r>
            <a:r>
              <a:rPr lang="en-US" altLang="x-none"/>
              <a:t>, </a:t>
            </a:r>
            <a:r>
              <a:rPr lang="en-US" altLang="x-none">
                <a:latin typeface="Courier New" charset="0"/>
              </a:rPr>
              <a:t>to_station_id</a:t>
            </a:r>
            <a:r>
              <a:rPr lang="en-US" altLang="x-none"/>
              <a:t>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Do coded data have useful information hidden in the codes (e.g., "PS-04")?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How merge with other data (e.g., weather)?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pic>
        <p:nvPicPr>
          <p:cNvPr id="186372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6373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2390064-379C-714F-9344-DA32556A5E5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15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Schema</a:t>
            </a:r>
          </a:p>
        </p:txBody>
      </p:sp>
      <p:sp>
        <p:nvSpPr>
          <p:cNvPr id="187394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"Meta data" – describes the data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data types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units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"keys" (how relate one data set to another)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pic>
        <p:nvPicPr>
          <p:cNvPr id="187396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739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309A92E-AAAD-F143-B9E1-F5F2C2717AB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16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Text Box 1"/>
          <p:cNvSpPr txBox="1">
            <a:spLocks noChangeArrowheads="1"/>
          </p:cNvSpPr>
          <p:nvPr/>
        </p:nvSpPr>
        <p:spPr bwMode="auto">
          <a:xfrm>
            <a:off x="609600" y="13716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Getting Data With Shell Scripts</a:t>
            </a:r>
          </a:p>
        </p:txBody>
      </p:sp>
      <p:sp>
        <p:nvSpPr>
          <p:cNvPr id="188418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78BBA2AA-5502-6E45-9865-D7C2AC9AC4A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Commands for Files &amp; Directories</a:t>
            </a:r>
          </a:p>
        </p:txBody>
      </p:sp>
      <p:sp>
        <p:nvSpPr>
          <p:cNvPr id="195586" name="Content Placeholder 2"/>
          <p:cNvSpPr>
            <a:spLocks noGrp="1"/>
          </p:cNvSpPr>
          <p:nvPr>
            <p:ph idx="1"/>
          </p:nvPr>
        </p:nvSpPr>
        <p:spPr bwMode="auto">
          <a:xfrm>
            <a:off x="2819400" y="1143000"/>
            <a:ext cx="5943600" cy="2743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By category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Create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mkdir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various (e.g., </a:t>
            </a:r>
            <a:r>
              <a:rPr lang="en-US" altLang="x-none">
                <a:latin typeface="Courier New" charset="0"/>
              </a:rPr>
              <a:t>cp</a:t>
            </a:r>
            <a:r>
              <a:rPr lang="en-US" altLang="x-none"/>
              <a:t>)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View contents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ls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</a:t>
            </a:r>
            <a:r>
              <a:rPr lang="en-US" altLang="x-none">
                <a:latin typeface="Courier New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Remove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rmdir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</a:t>
            </a:r>
            <a:r>
              <a:rPr lang="en-US" altLang="x-none">
                <a:latin typeface="Courier New" charset="0"/>
              </a:rPr>
              <a:t>rm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grpSp>
        <p:nvGrpSpPr>
          <p:cNvPr id="195588" name="Group 15"/>
          <p:cNvGrpSpPr>
            <a:grpSpLocks/>
          </p:cNvGrpSpPr>
          <p:nvPr/>
        </p:nvGrpSpPr>
        <p:grpSpPr bwMode="auto">
          <a:xfrm>
            <a:off x="304800" y="533400"/>
            <a:ext cx="1828800" cy="2286000"/>
            <a:chOff x="1698967" y="1066800"/>
            <a:chExt cx="4191000" cy="3835400"/>
          </a:xfrm>
        </p:grpSpPr>
        <p:pic>
          <p:nvPicPr>
            <p:cNvPr id="195590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3767" y="2387600"/>
              <a:ext cx="1397000" cy="13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1" name="TextBox 6"/>
            <p:cNvSpPr txBox="1">
              <a:spLocks noChangeArrowheads="1"/>
            </p:cNvSpPr>
            <p:nvPr/>
          </p:nvSpPr>
          <p:spPr bwMode="auto">
            <a:xfrm>
              <a:off x="2235782" y="2840335"/>
              <a:ext cx="972483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Data</a:t>
              </a:r>
            </a:p>
          </p:txBody>
        </p:sp>
        <p:pic>
          <p:nvPicPr>
            <p:cNvPr id="195592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6367" y="2463800"/>
              <a:ext cx="2133600" cy="116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3" name="TextBox 8"/>
            <p:cNvSpPr txBox="1">
              <a:spLocks noChangeArrowheads="1"/>
            </p:cNvSpPr>
            <p:nvPr/>
          </p:nvSpPr>
          <p:spPr bwMode="auto">
            <a:xfrm>
              <a:off x="4083734" y="2844799"/>
              <a:ext cx="1588140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README</a:t>
              </a:r>
            </a:p>
          </p:txBody>
        </p:sp>
        <p:pic>
          <p:nvPicPr>
            <p:cNvPr id="195594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4367" y="1066800"/>
              <a:ext cx="1397000" cy="13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5595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8967" y="3733800"/>
              <a:ext cx="2133600" cy="116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6" name="TextBox 11"/>
            <p:cNvSpPr txBox="1">
              <a:spLocks noChangeArrowheads="1"/>
            </p:cNvSpPr>
            <p:nvPr/>
          </p:nvSpPr>
          <p:spPr bwMode="auto">
            <a:xfrm>
              <a:off x="2232367" y="4059535"/>
              <a:ext cx="1209530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Pronto</a:t>
              </a:r>
            </a:p>
          </p:txBody>
        </p:sp>
        <p:sp>
          <p:nvSpPr>
            <p:cNvPr id="195597" name="Oval 12"/>
            <p:cNvSpPr>
              <a:spLocks noChangeArrowheads="1"/>
            </p:cNvSpPr>
            <p:nvPr/>
          </p:nvSpPr>
          <p:spPr bwMode="auto">
            <a:xfrm>
              <a:off x="3603967" y="1701800"/>
              <a:ext cx="76200" cy="762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endParaRPr lang="en-US" altLang="x-none" sz="1100"/>
            </a:p>
          </p:txBody>
        </p:sp>
      </p:grpSp>
      <p:sp>
        <p:nvSpPr>
          <p:cNvPr id="19558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9AFC121-F7FE-3349-999F-C709513AEB2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Demo </a:t>
            </a:r>
          </a:p>
        </p:txBody>
      </p:sp>
      <p:sp>
        <p:nvSpPr>
          <p:cNvPr id="196610" name="Content Placeholder 4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Create the project directory structure and README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Get the pronto data from the Internet, </a:t>
            </a:r>
            <a:r>
              <a:rPr lang="en-US" altLang="x-none" sz="1600" dirty="0">
                <a:hlinkClick r:id="rId3"/>
              </a:rPr>
              <a:t>https://data.seattle.gov/api/views/tw7j-dfaw/rows.csv?accessType=DOWNLOAD</a:t>
            </a:r>
            <a:endParaRPr lang="en-US" altLang="x-none" sz="1600" dirty="0"/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Unpack the data</a:t>
            </a:r>
          </a:p>
          <a:p>
            <a:pPr marL="400050" lvl="1" indent="0"/>
            <a:r>
              <a:rPr lang="en-US" altLang="x-none" dirty="0"/>
              <a:t>Comma separated variable (CSV) files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Automate the workflow using a shell script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96612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9F82A24-042B-574B-8CDA-EB2BF67B829C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4402138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File system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2887"/>
            <a:ext cx="8229600" cy="452596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File – container of data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Directory – container of files and directories</a:t>
            </a:r>
          </a:p>
          <a:p>
            <a:pPr marL="457200" indent="-457200"/>
            <a:r>
              <a:rPr lang="en-US" altLang="x-none" dirty="0"/>
              <a:t>Directories are organized into a tree</a:t>
            </a:r>
          </a:p>
          <a:p>
            <a:endParaRPr lang="en-US" dirty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540000" y="4795838"/>
            <a:ext cx="8350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75" y="4417219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215982" y="4835223"/>
            <a:ext cx="11721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 dirty="0">
                <a:solidFill>
                  <a:schemeClr val="tx1"/>
                </a:solidFill>
              </a:rPr>
              <a:t>README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078" y="3149791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425" y="5689600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436617" y="6077668"/>
            <a:ext cx="12490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pronto.csv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959475" y="4795838"/>
            <a:ext cx="26447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038600" y="6019800"/>
            <a:ext cx="968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-119062" y="4808016"/>
            <a:ext cx="24304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Sub-directory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4327525" y="3666824"/>
            <a:ext cx="3521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Directory (AKA </a:t>
            </a:r>
            <a:r>
              <a:rPr lang="en-US" altLang="x-none" dirty="0" err="1">
                <a:solidFill>
                  <a:schemeClr val="tx1"/>
                </a:solidFill>
              </a:rPr>
              <a:t>dir</a:t>
            </a:r>
            <a:r>
              <a:rPr lang="en-US" altLang="x-none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176588" y="4313238"/>
            <a:ext cx="436562" cy="2040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13150" y="4313238"/>
            <a:ext cx="425450" cy="21308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914650" y="5505228"/>
            <a:ext cx="64428" cy="27637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539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Useful Shell Commands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42913" y="990600"/>
          <a:ext cx="8229600" cy="4641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Command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Task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Example usage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List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Copy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cp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mv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Move / rename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mv original_file new_file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 original_file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Change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cd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working / current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mkdir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Create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mkdir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cat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cat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head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begining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head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tail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end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tail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Search file for matching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grep search.text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sort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uniq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unique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uniq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diff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Compare to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diff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unzip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Uncompress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unzip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compressed_file.zip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Download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 using its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curl some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2021</a:t>
            </a:r>
          </a:p>
        </p:txBody>
      </p:sp>
      <p:sp>
        <p:nvSpPr>
          <p:cNvPr id="198737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FD07204-6493-3F41-8627-1573AC1E1B2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20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19200" y="5791200"/>
            <a:ext cx="754380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see http://www.pixelbeat.org/cmdline.html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6243638"/>
            <a:ext cx="7543800" cy="46196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search shell + &lt;cmd name&gt;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GUI vs. Command line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457200" y="1635690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x-none" dirty="0"/>
              <a:t>Graphical User Interface (GUI)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Command Line Interface (CLI)</a:t>
            </a:r>
          </a:p>
        </p:txBody>
      </p:sp>
      <p:pic>
        <p:nvPicPr>
          <p:cNvPr id="2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8" y="2245290"/>
            <a:ext cx="3463925" cy="2163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245290"/>
            <a:ext cx="3662363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63" y="5134540"/>
            <a:ext cx="3657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8673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pointy </a:t>
            </a:r>
            <a:r>
              <a:rPr lang="en-US" dirty="0" err="1"/>
              <a:t>clicky</a:t>
            </a:r>
            <a:r>
              <a:rPr lang="en-US" dirty="0"/>
              <a:t> bad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you preserve a record of your actions?</a:t>
            </a:r>
          </a:p>
          <a:p>
            <a:endParaRPr lang="en-US" dirty="0"/>
          </a:p>
          <a:p>
            <a:r>
              <a:rPr lang="en-US" dirty="0"/>
              <a:t>Using the command line you get history</a:t>
            </a:r>
          </a:p>
          <a:p>
            <a:endParaRPr lang="en-US" dirty="0"/>
          </a:p>
          <a:p>
            <a:r>
              <a:rPr lang="en-US" dirty="0"/>
              <a:t>You can collect your commands into a ‘script’ that can be reused to exactly duplicate your procedure</a:t>
            </a:r>
          </a:p>
        </p:txBody>
      </p:sp>
    </p:spTree>
    <p:extLst>
      <p:ext uri="{BB962C8B-B14F-4D97-AF65-F5344CB8AC3E}">
        <p14:creationId xmlns:p14="http://schemas.microsoft.com/office/powerpoint/2010/main" val="96569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command line?</a:t>
            </a:r>
          </a:p>
          <a:p>
            <a:pPr lvl="1"/>
            <a:r>
              <a:rPr lang="en-US" dirty="0"/>
              <a:t>Also known as a ‘shell’</a:t>
            </a:r>
          </a:p>
          <a:p>
            <a:pPr lvl="1"/>
            <a:r>
              <a:rPr lang="en-US" dirty="0"/>
              <a:t>Most common shell is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bash</a:t>
            </a:r>
            <a:r>
              <a:rPr lang="en-US" dirty="0"/>
              <a:t> (what we will use)</a:t>
            </a:r>
          </a:p>
          <a:p>
            <a:pPr lvl="2"/>
            <a:r>
              <a:rPr lang="en-US" dirty="0"/>
              <a:t>Bourne Again Shell</a:t>
            </a:r>
          </a:p>
          <a:p>
            <a:pPr lvl="2"/>
            <a:r>
              <a:rPr lang="en-US" dirty="0"/>
              <a:t>Reimplementation of a shell from 1977</a:t>
            </a:r>
          </a:p>
          <a:p>
            <a:pPr lvl="2"/>
            <a:r>
              <a:rPr lang="en-US" dirty="0"/>
              <a:t>Every OS/X Mac</a:t>
            </a:r>
          </a:p>
          <a:p>
            <a:pPr lvl="2"/>
            <a:r>
              <a:rPr lang="en-US" dirty="0"/>
              <a:t>Every Linux box in the world</a:t>
            </a:r>
          </a:p>
          <a:p>
            <a:pPr lvl="2"/>
            <a:r>
              <a:rPr lang="en-US" dirty="0"/>
              <a:t>Every supercomputer</a:t>
            </a:r>
          </a:p>
          <a:p>
            <a:pPr lvl="1"/>
            <a:r>
              <a:rPr lang="en-US" dirty="0"/>
              <a:t>’Programming’ language itself</a:t>
            </a:r>
          </a:p>
          <a:p>
            <a:pPr lvl="2"/>
            <a:r>
              <a:rPr lang="en-US" dirty="0"/>
              <a:t>‘scripting’ language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3275"/>
          <a:stretch/>
        </p:blipFill>
        <p:spPr>
          <a:xfrm>
            <a:off x="6932809" y="3389750"/>
            <a:ext cx="1584890" cy="181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32265" y="5302950"/>
            <a:ext cx="158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Ken Thompson</a:t>
            </a:r>
          </a:p>
        </p:txBody>
      </p:sp>
    </p:spTree>
    <p:extLst>
      <p:ext uri="{BB962C8B-B14F-4D97-AF65-F5344CB8AC3E}">
        <p14:creationId xmlns:p14="http://schemas.microsoft.com/office/powerpoint/2010/main" val="203512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Where is the command line?</a:t>
            </a:r>
          </a:p>
          <a:p>
            <a:pPr lvl="1">
              <a:defRPr/>
            </a:pPr>
            <a:r>
              <a:rPr lang="en-US" dirty="0"/>
              <a:t>Mac (pre-installed)</a:t>
            </a:r>
          </a:p>
          <a:p>
            <a:pPr lvl="2">
              <a:defRPr/>
            </a:pPr>
            <a:r>
              <a:rPr lang="en-US" dirty="0"/>
              <a:t>Applications -&gt; Utilities -&gt; Terminal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/>
              <a:t>Windows (after install </a:t>
            </a:r>
            <a:r>
              <a:rPr lang="en-US" dirty="0" err="1"/>
              <a:t>Git</a:t>
            </a:r>
            <a:r>
              <a:rPr lang="en-US" dirty="0"/>
              <a:t> / Bash)</a:t>
            </a:r>
          </a:p>
          <a:p>
            <a:pPr lvl="2">
              <a:defRPr/>
            </a:pPr>
            <a:r>
              <a:rPr lang="en-US" dirty="0"/>
              <a:t>Start -&gt; </a:t>
            </a:r>
            <a:r>
              <a:rPr lang="en-US" dirty="0" err="1"/>
              <a:t>Git</a:t>
            </a:r>
            <a:r>
              <a:rPr lang="en-US" dirty="0"/>
              <a:t> -&gt; </a:t>
            </a:r>
            <a:r>
              <a:rPr lang="en-US" dirty="0" err="1"/>
              <a:t>Git</a:t>
            </a:r>
            <a:r>
              <a:rPr lang="en-US" dirty="0"/>
              <a:t> Bash</a:t>
            </a:r>
          </a:p>
          <a:p>
            <a:endParaRPr lang="en-US" dirty="0"/>
          </a:p>
          <a:p>
            <a:pPr lvl="1"/>
            <a:r>
              <a:rPr lang="en-US" dirty="0"/>
              <a:t>Give it a go!  Open a shell window.</a:t>
            </a:r>
          </a:p>
        </p:txBody>
      </p:sp>
    </p:spTree>
    <p:extLst>
      <p:ext uri="{BB962C8B-B14F-4D97-AF65-F5344CB8AC3E}">
        <p14:creationId xmlns:p14="http://schemas.microsoft.com/office/powerpoint/2010/main" val="61941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take ‘arguments’ </a:t>
            </a:r>
          </a:p>
          <a:p>
            <a:pPr lvl="1"/>
            <a:r>
              <a:rPr lang="en-US" dirty="0"/>
              <a:t>Stuff after the command name</a:t>
            </a:r>
          </a:p>
          <a:p>
            <a:pPr lvl="1"/>
            <a:r>
              <a:rPr lang="en-US" dirty="0"/>
              <a:t>Arguments alter the function of the command</a:t>
            </a:r>
          </a:p>
          <a:p>
            <a:pPr lvl="2"/>
            <a:r>
              <a:rPr lang="en-US" dirty="0"/>
              <a:t>E.g. specify what file to use as input or output</a:t>
            </a:r>
          </a:p>
          <a:p>
            <a:pPr lvl="1"/>
            <a:r>
              <a:rPr lang="en-US" dirty="0"/>
              <a:t>Many commands accept the special argument to return help, usually one of</a:t>
            </a:r>
          </a:p>
          <a:p>
            <a:pPr lvl="2"/>
            <a:r>
              <a:rPr lang="en-US" dirty="0"/>
              <a:t>--help</a:t>
            </a:r>
          </a:p>
          <a:p>
            <a:pPr lvl="2"/>
            <a:r>
              <a:rPr lang="en-US" dirty="0"/>
              <a:t>-help</a:t>
            </a:r>
          </a:p>
          <a:p>
            <a:pPr lvl="2"/>
            <a:r>
              <a:rPr lang="en-US" dirty="0"/>
              <a:t>-h</a:t>
            </a:r>
          </a:p>
          <a:p>
            <a:pPr lvl="2"/>
            <a:r>
              <a:rPr lang="en-US" strike="sngStrike" dirty="0"/>
              <a:t>-</a:t>
            </a:r>
            <a:r>
              <a:rPr lang="en-US" strike="sngStrike" dirty="0" err="1"/>
              <a:t>omghelpmeImlost</a:t>
            </a:r>
            <a:endParaRPr 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14536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tips and tricks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completion is your friend</a:t>
            </a:r>
          </a:p>
          <a:p>
            <a:pPr lvl="1"/>
            <a:r>
              <a:rPr lang="en-US" dirty="0"/>
              <a:t>When entering a file arguments</a:t>
            </a:r>
          </a:p>
          <a:p>
            <a:pPr lvl="1"/>
            <a:r>
              <a:rPr lang="en-US" dirty="0"/>
              <a:t>When entering directory </a:t>
            </a:r>
            <a:r>
              <a:rPr lang="en-US" dirty="0" err="1"/>
              <a:t>pathes</a:t>
            </a:r>
            <a:endParaRPr lang="en-US" dirty="0"/>
          </a:p>
          <a:p>
            <a:pPr lvl="1"/>
            <a:r>
              <a:rPr lang="en-US" dirty="0"/>
              <a:t>Hitting tab will autocomplete the filename!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 will pester you about this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720" y="3804634"/>
            <a:ext cx="2679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5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Commands for files &amp; </a:t>
            </a:r>
            <a:r>
              <a:rPr lang="en-US" altLang="x-none" dirty="0" err="1"/>
              <a:t>dirs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By category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Create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mkdir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various (e.g., </a:t>
            </a:r>
            <a:r>
              <a:rPr lang="en-US" altLang="x-none" dirty="0" err="1">
                <a:latin typeface="Courier New" charset="0"/>
              </a:rPr>
              <a:t>cp</a:t>
            </a:r>
            <a:r>
              <a:rPr lang="en-US" altLang="x-none" dirty="0">
                <a:latin typeface="Courier New" charset="0"/>
              </a:rPr>
              <a:t>, touch</a:t>
            </a:r>
            <a:r>
              <a:rPr lang="en-US" altLang="x-none" dirty="0"/>
              <a:t>)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View contents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>
                <a:latin typeface="Courier New" charset="0"/>
              </a:rPr>
              <a:t>ls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>
                <a:latin typeface="Courier New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Remove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rmdir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 err="1">
                <a:latin typeface="Courier New" charset="0"/>
              </a:rPr>
              <a:t>rm</a:t>
            </a:r>
            <a:endParaRPr lang="en-US" altLang="x-none" dirty="0"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325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16780</TotalTime>
  <Words>930</Words>
  <Application>Microsoft Office PowerPoint</Application>
  <PresentationFormat>On-screen Show (4:3)</PresentationFormat>
  <Paragraphs>250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20</vt:i4>
      </vt:variant>
    </vt:vector>
  </HeadingPairs>
  <TitlesOfParts>
    <vt:vector size="37" baseType="lpstr">
      <vt:lpstr>Courier</vt:lpstr>
      <vt:lpstr>Arial</vt:lpstr>
      <vt:lpstr>Calibri</vt:lpstr>
      <vt:lpstr>Courier New</vt:lpstr>
      <vt:lpstr>Times New Roman</vt:lpstr>
      <vt:lpstr>Wingdings</vt:lpstr>
      <vt:lpstr>Office Theme</vt:lpstr>
      <vt:lpstr>1_Office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File system basics</vt:lpstr>
      <vt:lpstr>GUI vs. Command line</vt:lpstr>
      <vt:lpstr>Why pointy clicky bad</vt:lpstr>
      <vt:lpstr>Command line tools</vt:lpstr>
      <vt:lpstr>Command line tools</vt:lpstr>
      <vt:lpstr>Command line tools</vt:lpstr>
      <vt:lpstr>Command line tips and tricks</vt:lpstr>
      <vt:lpstr>Commands for files &amp; dirs</vt:lpstr>
      <vt:lpstr>Quick review from Tue</vt:lpstr>
      <vt:lpstr>Web from the command line?</vt:lpstr>
      <vt:lpstr>PowerPoint Presentation</vt:lpstr>
      <vt:lpstr>PowerPoint Presentation</vt:lpstr>
      <vt:lpstr>Fields in Pronto Data</vt:lpstr>
      <vt:lpstr>Data Considerations</vt:lpstr>
      <vt:lpstr>Data Schema</vt:lpstr>
      <vt:lpstr>PowerPoint Presentation</vt:lpstr>
      <vt:lpstr>Commands for Files &amp; Directories</vt:lpstr>
      <vt:lpstr>Demo </vt:lpstr>
      <vt:lpstr>Useful Shell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Beck</cp:lastModifiedBy>
  <cp:revision>375</cp:revision>
  <cp:lastPrinted>1601-01-01T00:00:00Z</cp:lastPrinted>
  <dcterms:created xsi:type="dcterms:W3CDTF">2008-11-04T22:35:39Z</dcterms:created>
  <dcterms:modified xsi:type="dcterms:W3CDTF">2021-10-05T16:36:11Z</dcterms:modified>
</cp:coreProperties>
</file>